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57" r:id="rId3"/>
    <p:sldId id="258" r:id="rId4"/>
    <p:sldId id="259" r:id="rId5"/>
    <p:sldId id="260" r:id="rId6"/>
    <p:sldId id="280" r:id="rId7"/>
    <p:sldId id="281" r:id="rId8"/>
    <p:sldId id="282" r:id="rId9"/>
    <p:sldId id="262" r:id="rId10"/>
    <p:sldId id="264" r:id="rId11"/>
    <p:sldId id="263" r:id="rId12"/>
    <p:sldId id="261" r:id="rId13"/>
    <p:sldId id="265" r:id="rId14"/>
    <p:sldId id="266" r:id="rId15"/>
    <p:sldId id="267" r:id="rId16"/>
    <p:sldId id="268" r:id="rId17"/>
    <p:sldId id="269" r:id="rId18"/>
    <p:sldId id="270" r:id="rId19"/>
    <p:sldId id="271" r:id="rId20"/>
    <p:sldId id="278" r:id="rId21"/>
    <p:sldId id="272" r:id="rId22"/>
    <p:sldId id="273" r:id="rId23"/>
    <p:sldId id="277" r:id="rId24"/>
    <p:sldId id="274" r:id="rId25"/>
    <p:sldId id="275" r:id="rId26"/>
    <p:sldId id="279" r:id="rId27"/>
    <p:sldId id="27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71" autoAdjust="0"/>
  </p:normalViewPr>
  <p:slideViewPr>
    <p:cSldViewPr>
      <p:cViewPr varScale="1">
        <p:scale>
          <a:sx n="70" d="100"/>
          <a:sy n="70" d="100"/>
        </p:scale>
        <p:origin x="1386" y="60"/>
      </p:cViewPr>
      <p:guideLst>
        <p:guide orient="horz" pos="2160"/>
        <p:guide pos="2880"/>
      </p:guideLst>
    </p:cSldViewPr>
  </p:slideViewPr>
  <p:outlineViewPr>
    <p:cViewPr>
      <p:scale>
        <a:sx n="33" d="100"/>
        <a:sy n="33" d="100"/>
      </p:scale>
      <p:origin x="54" y="1920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75AD62-7834-4EFC-B140-92CEE6039679}" type="datetimeFigureOut">
              <a:rPr lang="en-US" smtClean="0"/>
              <a:pPr/>
              <a:t>10/1/2019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A8904B-5D09-4BDD-A365-DB1A84DEE12A}" type="slidenum">
              <a:rPr lang="en-US" smtClean="0"/>
              <a:pPr/>
              <a:t>‹#›</a:t>
            </a:fld>
            <a:endParaRPr lang="en-US"/>
          </a:p>
        </p:txBody>
      </p:sp>
    </p:spTree>
    <p:extLst>
      <p:ext uri="{BB962C8B-B14F-4D97-AF65-F5344CB8AC3E}">
        <p14:creationId xmlns:p14="http://schemas.microsoft.com/office/powerpoint/2010/main" val="1193158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41721C93-B10E-4DF4-B22D-8039D6B61F3C}" type="datetimeFigureOut">
              <a:rPr lang="en-US" smtClean="0"/>
              <a:pPr/>
              <a:t>10/1/2019</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8D0F3F67-F4B6-4BD2-A448-6565A08065A4}" type="slidenum">
              <a:rPr lang="en-US" smtClean="0"/>
              <a:pPr/>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1721C93-B10E-4DF4-B22D-8039D6B61F3C}" type="datetimeFigureOut">
              <a:rPr lang="en-US" smtClean="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0F3F67-F4B6-4BD2-A448-6565A08065A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1721C93-B10E-4DF4-B22D-8039D6B61F3C}" type="datetimeFigureOut">
              <a:rPr lang="en-US" smtClean="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0F3F67-F4B6-4BD2-A448-6565A08065A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1721C93-B10E-4DF4-B22D-8039D6B61F3C}" type="datetimeFigureOut">
              <a:rPr lang="en-US" smtClean="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0F3F67-F4B6-4BD2-A448-6565A08065A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41721C93-B10E-4DF4-B22D-8039D6B61F3C}" type="datetimeFigureOut">
              <a:rPr lang="en-US" smtClean="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8D0F3F67-F4B6-4BD2-A448-6565A08065A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1721C93-B10E-4DF4-B22D-8039D6B61F3C}" type="datetimeFigureOut">
              <a:rPr lang="en-US" smtClean="0"/>
              <a:pPr/>
              <a:t>10/1/2019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0F3F67-F4B6-4BD2-A448-6565A08065A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1721C93-B10E-4DF4-B22D-8039D6B61F3C}" type="datetimeFigureOut">
              <a:rPr lang="en-US" smtClean="0"/>
              <a:pPr/>
              <a:t>10/1/2019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D0F3F67-F4B6-4BD2-A448-6565A08065A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1721C93-B10E-4DF4-B22D-8039D6B61F3C}" type="datetimeFigureOut">
              <a:rPr lang="en-US" smtClean="0"/>
              <a:pPr/>
              <a:t>10/1/2019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D0F3F67-F4B6-4BD2-A448-6565A08065A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721C93-B10E-4DF4-B22D-8039D6B61F3C}" type="datetimeFigureOut">
              <a:rPr lang="en-US" smtClean="0"/>
              <a:pPr/>
              <a:t>10/1/2019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D0F3F67-F4B6-4BD2-A448-6565A08065A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1721C93-B10E-4DF4-B22D-8039D6B61F3C}" type="datetimeFigureOut">
              <a:rPr lang="en-US" smtClean="0"/>
              <a:pPr/>
              <a:t>10/1/2019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0F3F67-F4B6-4BD2-A448-6565A08065A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a:solidFill>
                  <a:schemeClr val="lt1"/>
                </a:solidFill>
                <a:latin typeface="+mn-lt"/>
                <a:ea typeface="+mn-ea"/>
                <a:cs typeface="+mn-cs"/>
              </a:rPr>
              <a:t>Click icon to add picture</a:t>
            </a: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1721C93-B10E-4DF4-B22D-8039D6B61F3C}" type="datetimeFigureOut">
              <a:rPr lang="en-US" smtClean="0"/>
              <a:pPr/>
              <a:t>10/1/2019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0F3F67-F4B6-4BD2-A448-6565A08065A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1721C93-B10E-4DF4-B22D-8039D6B61F3C}" type="datetimeFigureOut">
              <a:rPr lang="en-US" smtClean="0"/>
              <a:pPr/>
              <a:t>10/1/2019</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D0F3F67-F4B6-4BD2-A448-6565A08065A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600" dirty="0"/>
              <a:t>College Prep for Parents</a:t>
            </a:r>
          </a:p>
        </p:txBody>
      </p:sp>
      <p:sp>
        <p:nvSpPr>
          <p:cNvPr id="3" name="Subtitle 2"/>
          <p:cNvSpPr>
            <a:spLocks noGrp="1"/>
          </p:cNvSpPr>
          <p:nvPr>
            <p:ph type="subTitle" idx="1"/>
          </p:nvPr>
        </p:nvSpPr>
        <p:spPr>
          <a:xfrm>
            <a:off x="1447800" y="3429000"/>
            <a:ext cx="6400800" cy="1752600"/>
          </a:xfrm>
        </p:spPr>
        <p:txBody>
          <a:bodyPr/>
          <a:lstStyle/>
          <a:p>
            <a:r>
              <a:rPr lang="en-US" dirty="0"/>
              <a:t>What can you do to help your child prepare for his/her college education?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Prepare for Standardized Tests</a:t>
            </a:r>
          </a:p>
        </p:txBody>
      </p:sp>
      <p:sp>
        <p:nvSpPr>
          <p:cNvPr id="3" name="Content Placeholder 2"/>
          <p:cNvSpPr>
            <a:spLocks noGrp="1"/>
          </p:cNvSpPr>
          <p:nvPr>
            <p:ph idx="1"/>
          </p:nvPr>
        </p:nvSpPr>
        <p:spPr/>
        <p:txBody>
          <a:bodyPr/>
          <a:lstStyle/>
          <a:p>
            <a:r>
              <a:rPr lang="en-US" dirty="0"/>
              <a:t>ACT practice tests are available online and in the “Preparing for the ACT” booklet</a:t>
            </a:r>
          </a:p>
          <a:p>
            <a:pPr lvl="2"/>
            <a:r>
              <a:rPr lang="en-US" dirty="0"/>
              <a:t>actstudent.org </a:t>
            </a:r>
          </a:p>
          <a:p>
            <a:r>
              <a:rPr lang="en-US" dirty="0"/>
              <a:t>Other ACT preps include:</a:t>
            </a:r>
          </a:p>
          <a:p>
            <a:pPr lvl="2"/>
            <a:r>
              <a:rPr lang="en-US" dirty="0"/>
              <a:t>Ohio Means Jobs</a:t>
            </a:r>
          </a:p>
          <a:p>
            <a:pPr lvl="2"/>
            <a:r>
              <a:rPr lang="en-US" dirty="0" err="1"/>
              <a:t>InfOhio</a:t>
            </a:r>
            <a:endParaRPr lang="en-US" dirty="0"/>
          </a:p>
          <a:p>
            <a:pPr lvl="2"/>
            <a:r>
              <a:rPr lang="en-US" dirty="0"/>
              <a:t>Sylvan Learning Center</a:t>
            </a:r>
          </a:p>
          <a:p>
            <a:pPr lvl="2"/>
            <a:r>
              <a:rPr lang="en-US" dirty="0"/>
              <a:t>College lead preparation classes (will post in my window as I get word of them)</a:t>
            </a:r>
          </a:p>
          <a:p>
            <a:pPr lvl="2"/>
            <a:r>
              <a:rPr lang="en-US" dirty="0"/>
              <a:t>Visit </a:t>
            </a:r>
            <a:r>
              <a:rPr lang="en-US" u="sng" dirty="0"/>
              <a:t>collegeaccess.org/</a:t>
            </a:r>
            <a:r>
              <a:rPr lang="en-US" u="sng" dirty="0" err="1"/>
              <a:t>accessprogramdirectory</a:t>
            </a:r>
            <a:r>
              <a:rPr lang="en-US" dirty="0"/>
              <a:t> to search for free prep classes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Prepare for Standardized Tests</a:t>
            </a:r>
          </a:p>
        </p:txBody>
      </p:sp>
      <p:sp>
        <p:nvSpPr>
          <p:cNvPr id="3" name="Content Placeholder 2"/>
          <p:cNvSpPr>
            <a:spLocks noGrp="1"/>
          </p:cNvSpPr>
          <p:nvPr>
            <p:ph idx="1"/>
          </p:nvPr>
        </p:nvSpPr>
        <p:spPr/>
        <p:txBody>
          <a:bodyPr>
            <a:normAutofit/>
          </a:bodyPr>
          <a:lstStyle/>
          <a:p>
            <a:r>
              <a:rPr lang="en-US" dirty="0"/>
              <a:t>ACT (American College Test)</a:t>
            </a:r>
          </a:p>
          <a:p>
            <a:pPr lvl="2"/>
            <a:r>
              <a:rPr lang="en-US" dirty="0"/>
              <a:t>Most widely used college admission test</a:t>
            </a:r>
          </a:p>
          <a:p>
            <a:pPr lvl="2"/>
            <a:r>
              <a:rPr lang="en-US" dirty="0"/>
              <a:t>Recommended to take at least once prior to the start of students’ senior year.  If enrolled in advanced math classes can take at the end of Sophomore year.  </a:t>
            </a:r>
          </a:p>
          <a:p>
            <a:pPr lvl="2"/>
            <a:r>
              <a:rPr lang="en-US" dirty="0"/>
              <a:t>Most students take this test at least 2 times but can test up to 12 times.</a:t>
            </a:r>
          </a:p>
          <a:p>
            <a:pPr lvl="2"/>
            <a:r>
              <a:rPr lang="en-US" dirty="0"/>
              <a:t>Recommended that students take writing at least once.  It is required by some colleges for English placement.</a:t>
            </a:r>
          </a:p>
          <a:p>
            <a:pPr lvl="4"/>
            <a:r>
              <a:rPr lang="en-US" dirty="0"/>
              <a:t>If the college a student is planning to attend requires a writing score that college will take the students highest ACT score in which writing is included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Aim Toward a Career</a:t>
            </a:r>
          </a:p>
        </p:txBody>
      </p:sp>
      <p:sp>
        <p:nvSpPr>
          <p:cNvPr id="3" name="Content Placeholder 2"/>
          <p:cNvSpPr>
            <a:spLocks noGrp="1"/>
          </p:cNvSpPr>
          <p:nvPr>
            <p:ph idx="1"/>
          </p:nvPr>
        </p:nvSpPr>
        <p:spPr/>
        <p:txBody>
          <a:bodyPr>
            <a:normAutofit lnSpcReduction="10000"/>
          </a:bodyPr>
          <a:lstStyle/>
          <a:p>
            <a:r>
              <a:rPr lang="en-US" dirty="0"/>
              <a:t>Help your child recognize skills and interests that may lead to a career</a:t>
            </a:r>
          </a:p>
          <a:p>
            <a:pPr lvl="1"/>
            <a:r>
              <a:rPr lang="en-US" dirty="0"/>
              <a:t>All students in grades 6-12 will be participating in Career Advising. We will be using either the ASVAB (current seniors) or Ohio Means Jobs. </a:t>
            </a:r>
          </a:p>
          <a:p>
            <a:pPr lvl="1"/>
            <a:r>
              <a:rPr lang="en-US" dirty="0"/>
              <a:t>All students have access to “</a:t>
            </a:r>
            <a:r>
              <a:rPr lang="en-US" dirty="0" err="1"/>
              <a:t>Infohio</a:t>
            </a:r>
            <a:r>
              <a:rPr lang="en-US" dirty="0"/>
              <a:t>” which can help them look into careers and interests. 	</a:t>
            </a:r>
          </a:p>
          <a:p>
            <a:pPr lvl="5"/>
            <a:r>
              <a:rPr lang="en-US" dirty="0"/>
              <a:t>www.infohio.org</a:t>
            </a:r>
          </a:p>
          <a:p>
            <a:r>
              <a:rPr lang="en-US" dirty="0"/>
              <a:t>Job Shadow</a:t>
            </a:r>
          </a:p>
          <a:p>
            <a:pPr lvl="1"/>
            <a:r>
              <a:rPr lang="en-US" dirty="0"/>
              <a:t>Students will be excused from school one day in their senior year to job shadow </a:t>
            </a:r>
          </a:p>
          <a:p>
            <a:pPr lvl="5"/>
            <a:r>
              <a:rPr lang="en-US" dirty="0"/>
              <a:t>forms available in the guidance office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Colleges</a:t>
            </a:r>
          </a:p>
        </p:txBody>
      </p:sp>
      <p:sp>
        <p:nvSpPr>
          <p:cNvPr id="3" name="Content Placeholder 2"/>
          <p:cNvSpPr>
            <a:spLocks noGrp="1"/>
          </p:cNvSpPr>
          <p:nvPr>
            <p:ph idx="1"/>
          </p:nvPr>
        </p:nvSpPr>
        <p:spPr/>
        <p:txBody>
          <a:bodyPr/>
          <a:lstStyle/>
          <a:p>
            <a:r>
              <a:rPr lang="en-US" dirty="0"/>
              <a:t>Help your child decide on what type of college he/she might want to attend</a:t>
            </a:r>
          </a:p>
          <a:p>
            <a:pPr>
              <a:buNone/>
            </a:pPr>
            <a:endParaRPr lang="en-US" dirty="0"/>
          </a:p>
          <a:p>
            <a:pPr lvl="2"/>
            <a:r>
              <a:rPr lang="en-US" dirty="0"/>
              <a:t>4 yr.                              Or              2 yr.</a:t>
            </a:r>
          </a:p>
          <a:p>
            <a:pPr lvl="2"/>
            <a:r>
              <a:rPr lang="en-US" dirty="0"/>
              <a:t>Public                           Or              Private</a:t>
            </a:r>
          </a:p>
          <a:p>
            <a:pPr lvl="2"/>
            <a:r>
              <a:rPr lang="en-US" dirty="0"/>
              <a:t>Large campus             Or              Small campus</a:t>
            </a:r>
          </a:p>
          <a:p>
            <a:pPr lvl="2"/>
            <a:r>
              <a:rPr lang="en-US" dirty="0"/>
              <a:t>In-State                        Or              Out-of-State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Colleges</a:t>
            </a:r>
          </a:p>
        </p:txBody>
      </p:sp>
      <p:sp>
        <p:nvSpPr>
          <p:cNvPr id="3" name="Content Placeholder 2"/>
          <p:cNvSpPr>
            <a:spLocks noGrp="1"/>
          </p:cNvSpPr>
          <p:nvPr>
            <p:ph idx="1"/>
          </p:nvPr>
        </p:nvSpPr>
        <p:spPr/>
        <p:txBody>
          <a:bodyPr>
            <a:normAutofit/>
          </a:bodyPr>
          <a:lstStyle/>
          <a:p>
            <a:r>
              <a:rPr lang="en-US" dirty="0"/>
              <a:t>2-Year Colleges (Community or Technical)</a:t>
            </a:r>
          </a:p>
          <a:p>
            <a:pPr lvl="2"/>
            <a:r>
              <a:rPr lang="en-US" dirty="0"/>
              <a:t>Can begin taking classes at a lower cost</a:t>
            </a:r>
          </a:p>
          <a:p>
            <a:pPr lvl="2"/>
            <a:r>
              <a:rPr lang="en-US" dirty="0"/>
              <a:t>Can obtain an Associates degree or Certificate</a:t>
            </a:r>
          </a:p>
          <a:p>
            <a:pPr lvl="2"/>
            <a:r>
              <a:rPr lang="en-US" dirty="0"/>
              <a:t>Can use credits to transfer to a  four-year college if desired</a:t>
            </a:r>
          </a:p>
          <a:p>
            <a:r>
              <a:rPr lang="en-US" dirty="0"/>
              <a:t>4-Year Colleges/Universities</a:t>
            </a:r>
          </a:p>
          <a:p>
            <a:pPr lvl="2"/>
            <a:r>
              <a:rPr lang="en-US" dirty="0"/>
              <a:t>Offer a wide variety of courses in a variety of fields</a:t>
            </a:r>
          </a:p>
          <a:p>
            <a:pPr lvl="2"/>
            <a:r>
              <a:rPr lang="en-US" dirty="0"/>
              <a:t>Can obtain a Bachelor’s degree</a:t>
            </a:r>
          </a:p>
          <a:p>
            <a:pPr lvl="2"/>
            <a:r>
              <a:rPr lang="en-US" dirty="0"/>
              <a:t>Can continue for a Master’s or Doctorate degree if desired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Colleges</a:t>
            </a:r>
          </a:p>
        </p:txBody>
      </p:sp>
      <p:sp>
        <p:nvSpPr>
          <p:cNvPr id="3" name="Content Placeholder 2"/>
          <p:cNvSpPr>
            <a:spLocks noGrp="1"/>
          </p:cNvSpPr>
          <p:nvPr>
            <p:ph idx="1"/>
          </p:nvPr>
        </p:nvSpPr>
        <p:spPr/>
        <p:txBody>
          <a:bodyPr>
            <a:normAutofit lnSpcReduction="10000"/>
          </a:bodyPr>
          <a:lstStyle/>
          <a:p>
            <a:r>
              <a:rPr lang="en-US" dirty="0"/>
              <a:t>Attend college visits at your high school as scheduled (Juniors/Seniors)</a:t>
            </a:r>
          </a:p>
          <a:p>
            <a:pPr lvl="2"/>
            <a:r>
              <a:rPr lang="en-US" dirty="0"/>
              <a:t>Posted on the Guidance Office windows </a:t>
            </a:r>
          </a:p>
          <a:p>
            <a:pPr lvl="2"/>
            <a:r>
              <a:rPr lang="en-US" dirty="0"/>
              <a:t>Attend college fairs (Defiance College in the fall and NSCC in the spring) (Juniors/Seniors)</a:t>
            </a:r>
          </a:p>
          <a:p>
            <a:pPr lvl="2"/>
            <a:r>
              <a:rPr lang="en-US" dirty="0"/>
              <a:t>Sign up in the Guidance Office for the school trip to DC</a:t>
            </a:r>
          </a:p>
          <a:p>
            <a:r>
              <a:rPr lang="en-US" dirty="0"/>
              <a:t>Visit colleges (Seniors and Juniors have two visits)</a:t>
            </a:r>
          </a:p>
          <a:p>
            <a:pPr lvl="2"/>
            <a:r>
              <a:rPr lang="en-US" dirty="0"/>
              <a:t>Many colleges offer campus visit days and open houses – I post these in my window as I get them and you can see the college websites for more information</a:t>
            </a:r>
          </a:p>
          <a:p>
            <a:pPr lvl="2"/>
            <a:r>
              <a:rPr lang="en-US" dirty="0"/>
              <a:t>See Guidance for college visit form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 to College</a:t>
            </a:r>
          </a:p>
        </p:txBody>
      </p:sp>
      <p:sp>
        <p:nvSpPr>
          <p:cNvPr id="3" name="Content Placeholder 2"/>
          <p:cNvSpPr>
            <a:spLocks noGrp="1"/>
          </p:cNvSpPr>
          <p:nvPr>
            <p:ph idx="1"/>
          </p:nvPr>
        </p:nvSpPr>
        <p:spPr/>
        <p:txBody>
          <a:bodyPr>
            <a:normAutofit lnSpcReduction="10000"/>
          </a:bodyPr>
          <a:lstStyle/>
          <a:p>
            <a:r>
              <a:rPr lang="en-US" dirty="0"/>
              <a:t>Help your child gather applications in the late spring/early summer before his/her senior year</a:t>
            </a:r>
          </a:p>
          <a:p>
            <a:pPr lvl="2"/>
            <a:r>
              <a:rPr lang="en-US" dirty="0"/>
              <a:t>Applications can be found online</a:t>
            </a:r>
          </a:p>
          <a:p>
            <a:pPr lvl="2"/>
            <a:r>
              <a:rPr lang="en-US" dirty="0"/>
              <a:t>Most colleges recommend applying online and some will waive the application fee if completed online</a:t>
            </a:r>
          </a:p>
          <a:p>
            <a:pPr lvl="2"/>
            <a:r>
              <a:rPr lang="en-US" dirty="0"/>
              <a:t>Several schools use the “Common Application” (You can complete one application and use it for several colleges – just check with the college to see if they have additional forms to complete)</a:t>
            </a:r>
          </a:p>
          <a:p>
            <a:r>
              <a:rPr lang="en-US" dirty="0"/>
              <a:t>Help your child begin writing college essays</a:t>
            </a:r>
          </a:p>
          <a:p>
            <a:pPr lvl="2"/>
            <a:r>
              <a:rPr lang="en-US" dirty="0"/>
              <a:t>Edit, edit , edit!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 to College</a:t>
            </a:r>
          </a:p>
        </p:txBody>
      </p:sp>
      <p:sp>
        <p:nvSpPr>
          <p:cNvPr id="3" name="Content Placeholder 2"/>
          <p:cNvSpPr>
            <a:spLocks noGrp="1"/>
          </p:cNvSpPr>
          <p:nvPr>
            <p:ph idx="1"/>
          </p:nvPr>
        </p:nvSpPr>
        <p:spPr/>
        <p:txBody>
          <a:bodyPr>
            <a:normAutofit lnSpcReduction="10000"/>
          </a:bodyPr>
          <a:lstStyle/>
          <a:p>
            <a:r>
              <a:rPr lang="en-US" dirty="0"/>
              <a:t>Your child should start gathering letters of recommendation in the fall of his/her senior year</a:t>
            </a:r>
          </a:p>
          <a:p>
            <a:pPr lvl="2"/>
            <a:r>
              <a:rPr lang="en-US" dirty="0"/>
              <a:t>Ask three weeks in advance via request form</a:t>
            </a:r>
          </a:p>
          <a:p>
            <a:pPr lvl="2"/>
            <a:r>
              <a:rPr lang="en-US" dirty="0"/>
              <a:t>Provide list of activities and accomplishments</a:t>
            </a:r>
          </a:p>
          <a:p>
            <a:pPr lvl="3"/>
            <a:r>
              <a:rPr lang="en-US" dirty="0"/>
              <a:t>Both forms available in the guidance office</a:t>
            </a:r>
          </a:p>
          <a:p>
            <a:r>
              <a:rPr lang="en-US" dirty="0"/>
              <a:t>Transcripts must accompany applications.</a:t>
            </a:r>
          </a:p>
          <a:p>
            <a:pPr lvl="1"/>
            <a:r>
              <a:rPr lang="en-US" dirty="0"/>
              <a:t>Students MUST request a transcript be sent from the Guidance Office  (form in the guidance office)</a:t>
            </a:r>
          </a:p>
          <a:p>
            <a:pPr lvl="2"/>
            <a:r>
              <a:rPr lang="en-US" dirty="0"/>
              <a:t>If applying to college online there may be additional forms that need to be completed and mailed in (let your guidance counselor know if this pertains to you). </a:t>
            </a:r>
          </a:p>
          <a:p>
            <a:pPr lvl="2">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 to College</a:t>
            </a:r>
          </a:p>
        </p:txBody>
      </p:sp>
      <p:sp>
        <p:nvSpPr>
          <p:cNvPr id="3" name="Content Placeholder 2"/>
          <p:cNvSpPr>
            <a:spLocks noGrp="1"/>
          </p:cNvSpPr>
          <p:nvPr>
            <p:ph idx="1"/>
          </p:nvPr>
        </p:nvSpPr>
        <p:spPr/>
        <p:txBody>
          <a:bodyPr>
            <a:normAutofit fontScale="92500" lnSpcReduction="20000"/>
          </a:bodyPr>
          <a:lstStyle/>
          <a:p>
            <a:r>
              <a:rPr lang="en-US" dirty="0"/>
              <a:t>Help your child check for college admission deadlines</a:t>
            </a:r>
          </a:p>
          <a:p>
            <a:pPr lvl="2"/>
            <a:r>
              <a:rPr lang="en-US" dirty="0"/>
              <a:t>Early Decision / Early Action</a:t>
            </a:r>
          </a:p>
          <a:p>
            <a:pPr lvl="3"/>
            <a:r>
              <a:rPr lang="en-US" dirty="0"/>
              <a:t>Binding!  You are 100% sure this is your 1</a:t>
            </a:r>
            <a:r>
              <a:rPr lang="en-US" baseline="30000" dirty="0"/>
              <a:t>st</a:t>
            </a:r>
            <a:r>
              <a:rPr lang="en-US" dirty="0"/>
              <a:t> choice college.  You make a commitment when you submit that you will attend this school if you are admitted.  If you would like to compare financial aid packages this is not the best option for you.  Some colleges only consider your GPA and test scores during this admission process.</a:t>
            </a:r>
          </a:p>
          <a:p>
            <a:pPr lvl="2"/>
            <a:r>
              <a:rPr lang="en-US" dirty="0"/>
              <a:t>Rolling </a:t>
            </a:r>
          </a:p>
          <a:p>
            <a:pPr lvl="3"/>
            <a:r>
              <a:rPr lang="en-US" dirty="0"/>
              <a:t>You can apply anytime but still have deadlines for scholarships, grants, and financial aid.</a:t>
            </a:r>
          </a:p>
          <a:p>
            <a:endParaRPr lang="en-US" dirty="0"/>
          </a:p>
          <a:p>
            <a:r>
              <a:rPr lang="en-US" sz="4000" dirty="0">
                <a:latin typeface="Amienne" pitchFamily="82" charset="0"/>
              </a:rPr>
              <a:t>Don’t wait until the last minute!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 for Financial Aid</a:t>
            </a:r>
          </a:p>
        </p:txBody>
      </p:sp>
      <p:sp>
        <p:nvSpPr>
          <p:cNvPr id="3" name="Content Placeholder 2"/>
          <p:cNvSpPr>
            <a:spLocks noGrp="1"/>
          </p:cNvSpPr>
          <p:nvPr>
            <p:ph idx="1"/>
          </p:nvPr>
        </p:nvSpPr>
        <p:spPr/>
        <p:txBody>
          <a:bodyPr>
            <a:normAutofit fontScale="92500" lnSpcReduction="20000"/>
          </a:bodyPr>
          <a:lstStyle/>
          <a:p>
            <a:r>
              <a:rPr lang="en-US" dirty="0"/>
              <a:t>Attend a Financial Aid Night (usually in December – with the change in the FAFSA may be sooner)</a:t>
            </a:r>
          </a:p>
          <a:p>
            <a:r>
              <a:rPr lang="en-US" dirty="0"/>
              <a:t>Apply for scholarships</a:t>
            </a:r>
          </a:p>
          <a:p>
            <a:pPr lvl="2"/>
            <a:r>
              <a:rPr lang="en-US" dirty="0"/>
              <a:t>There is a list of scholarships on the school website.</a:t>
            </a:r>
          </a:p>
          <a:p>
            <a:pPr lvl="2"/>
            <a:r>
              <a:rPr lang="en-US" dirty="0"/>
              <a:t>The scholarships designated “see guidance counselor” are available in the guidance office as they are received.</a:t>
            </a:r>
          </a:p>
          <a:p>
            <a:pPr lvl="3"/>
            <a:r>
              <a:rPr lang="en-US" dirty="0"/>
              <a:t>Written on guidance window/door and applications are inside for students to help themselves</a:t>
            </a:r>
          </a:p>
          <a:p>
            <a:pPr lvl="2"/>
            <a:r>
              <a:rPr lang="en-US" dirty="0"/>
              <a:t>Check the online scholarship list for applications only available online</a:t>
            </a:r>
          </a:p>
          <a:p>
            <a:r>
              <a:rPr lang="en-US" dirty="0"/>
              <a:t>Submit the FAFSA as early as October 1</a:t>
            </a:r>
            <a:r>
              <a:rPr lang="en-US" baseline="30000" dirty="0"/>
              <a:t>st</a:t>
            </a:r>
            <a:r>
              <a:rPr lang="en-US" dirty="0"/>
              <a:t> of senior year</a:t>
            </a:r>
          </a:p>
          <a:p>
            <a:pPr lvl="2"/>
            <a:r>
              <a:rPr lang="en-US" dirty="0"/>
              <a:t>New *FAFSA is based on last years taxes*.</a:t>
            </a:r>
          </a:p>
          <a:p>
            <a:pPr lvl="2"/>
            <a:r>
              <a:rPr lang="en-US" dirty="0"/>
              <a:t>Can register for your FSA ID earlier.  This will be used as your signature.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Prepare for College</a:t>
            </a:r>
          </a:p>
        </p:txBody>
      </p:sp>
      <p:sp>
        <p:nvSpPr>
          <p:cNvPr id="3" name="Content Placeholder 2"/>
          <p:cNvSpPr>
            <a:spLocks noGrp="1"/>
          </p:cNvSpPr>
          <p:nvPr>
            <p:ph idx="1"/>
          </p:nvPr>
        </p:nvSpPr>
        <p:spPr/>
        <p:txBody>
          <a:bodyPr>
            <a:normAutofit/>
          </a:bodyPr>
          <a:lstStyle/>
          <a:p>
            <a:r>
              <a:rPr lang="en-US" dirty="0"/>
              <a:t>Your child needs help with:</a:t>
            </a:r>
          </a:p>
          <a:p>
            <a:pPr lvl="2"/>
            <a:r>
              <a:rPr lang="en-US" dirty="0"/>
              <a:t>Setting expectations</a:t>
            </a:r>
          </a:p>
          <a:p>
            <a:pPr lvl="2"/>
            <a:r>
              <a:rPr lang="en-US" dirty="0"/>
              <a:t>Knowing what classes to take in high school</a:t>
            </a:r>
          </a:p>
          <a:p>
            <a:pPr lvl="2"/>
            <a:r>
              <a:rPr lang="en-US" dirty="0"/>
              <a:t>Preparing for standardized tests (ACT)</a:t>
            </a:r>
          </a:p>
          <a:p>
            <a:pPr lvl="2"/>
            <a:r>
              <a:rPr lang="en-US" dirty="0"/>
              <a:t>Aiming toward a career</a:t>
            </a:r>
          </a:p>
          <a:p>
            <a:pPr lvl="2"/>
            <a:r>
              <a:rPr lang="en-US" dirty="0"/>
              <a:t>Researching colleges</a:t>
            </a:r>
          </a:p>
          <a:p>
            <a:pPr lvl="2"/>
            <a:r>
              <a:rPr lang="en-US" dirty="0"/>
              <a:t>Applying to colleges</a:t>
            </a:r>
          </a:p>
          <a:p>
            <a:pPr lvl="2"/>
            <a:r>
              <a:rPr lang="en-US" dirty="0"/>
              <a:t>Applying for financial aid</a:t>
            </a:r>
          </a:p>
          <a:p>
            <a:pPr lvl="2">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 for Financial Aid</a:t>
            </a:r>
          </a:p>
        </p:txBody>
      </p:sp>
      <p:sp>
        <p:nvSpPr>
          <p:cNvPr id="3" name="Content Placeholder 2"/>
          <p:cNvSpPr>
            <a:spLocks noGrp="1"/>
          </p:cNvSpPr>
          <p:nvPr>
            <p:ph idx="1"/>
          </p:nvPr>
        </p:nvSpPr>
        <p:spPr/>
        <p:txBody>
          <a:bodyPr>
            <a:normAutofit fontScale="92500"/>
          </a:bodyPr>
          <a:lstStyle/>
          <a:p>
            <a:r>
              <a:rPr lang="en-US" dirty="0"/>
              <a:t>Scholarships</a:t>
            </a:r>
          </a:p>
          <a:p>
            <a:pPr lvl="1"/>
            <a:r>
              <a:rPr lang="en-US" dirty="0"/>
              <a:t>Merit – based on special talent – typically not need based</a:t>
            </a:r>
          </a:p>
          <a:p>
            <a:pPr lvl="1"/>
            <a:r>
              <a:rPr lang="en-US" dirty="0"/>
              <a:t>Athletics – offered by the college based on athletic performance</a:t>
            </a:r>
          </a:p>
          <a:p>
            <a:pPr lvl="1"/>
            <a:r>
              <a:rPr lang="en-US" dirty="0"/>
              <a:t>Need – based on student’s/parents’ financial need – many also consider academic records, extra-curriculars, special talents, and/or field of study</a:t>
            </a:r>
          </a:p>
          <a:p>
            <a:pPr lvl="1"/>
            <a:r>
              <a:rPr lang="en-US" dirty="0"/>
              <a:t>Ethnicity – Based on race, religion, or national origin</a:t>
            </a:r>
          </a:p>
          <a:p>
            <a:pPr lvl="1"/>
            <a:r>
              <a:rPr lang="en-US" dirty="0"/>
              <a:t>Institutional – awarded by individual colleges</a:t>
            </a:r>
          </a:p>
          <a:p>
            <a:pPr lvl="1"/>
            <a:r>
              <a:rPr lang="en-US" dirty="0"/>
              <a:t>General – academic achievement and promise, special talents or commitment to public service</a:t>
            </a:r>
          </a:p>
          <a:p>
            <a:pPr lvl="3"/>
            <a:r>
              <a:rPr lang="en-US" dirty="0"/>
              <a:t>Easier to qualify but smaller in amount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 for Financial Aid</a:t>
            </a:r>
          </a:p>
        </p:txBody>
      </p:sp>
      <p:sp>
        <p:nvSpPr>
          <p:cNvPr id="3" name="Content Placeholder 2"/>
          <p:cNvSpPr>
            <a:spLocks noGrp="1"/>
          </p:cNvSpPr>
          <p:nvPr>
            <p:ph idx="1"/>
          </p:nvPr>
        </p:nvSpPr>
        <p:spPr/>
        <p:txBody>
          <a:bodyPr>
            <a:normAutofit fontScale="92500"/>
          </a:bodyPr>
          <a:lstStyle/>
          <a:p>
            <a:r>
              <a:rPr lang="en-US" dirty="0"/>
              <a:t>In addition to the guidance office, scholarships can be found via:</a:t>
            </a:r>
          </a:p>
          <a:p>
            <a:pPr lvl="1"/>
            <a:r>
              <a:rPr lang="en-US" dirty="0"/>
              <a:t> The internet</a:t>
            </a:r>
          </a:p>
          <a:p>
            <a:pPr lvl="3"/>
            <a:r>
              <a:rPr lang="en-US" sz="3200" dirty="0">
                <a:latin typeface="Arnprior" pitchFamily="2" charset="0"/>
              </a:rPr>
              <a:t>Watch for Scams!</a:t>
            </a:r>
          </a:p>
          <a:p>
            <a:pPr lvl="3"/>
            <a:r>
              <a:rPr lang="en-US" sz="3200" dirty="0">
                <a:latin typeface="Arnprior" pitchFamily="2" charset="0"/>
              </a:rPr>
              <a:t>Some search engines are listed on the scholarship list that is posted on the guidance page of the school website</a:t>
            </a:r>
          </a:p>
          <a:p>
            <a:pPr lvl="1"/>
            <a:r>
              <a:rPr lang="en-US" dirty="0"/>
              <a:t>Local community organizations</a:t>
            </a:r>
          </a:p>
          <a:p>
            <a:pPr lvl="1"/>
            <a:r>
              <a:rPr lang="en-US" dirty="0"/>
              <a:t>Churches and groups</a:t>
            </a:r>
          </a:p>
          <a:p>
            <a:pPr lvl="1"/>
            <a:r>
              <a:rPr lang="en-US" dirty="0"/>
              <a:t>Employers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 for Financial Aid</a:t>
            </a:r>
          </a:p>
        </p:txBody>
      </p:sp>
      <p:sp>
        <p:nvSpPr>
          <p:cNvPr id="3" name="Content Placeholder 2"/>
          <p:cNvSpPr>
            <a:spLocks noGrp="1"/>
          </p:cNvSpPr>
          <p:nvPr>
            <p:ph idx="1"/>
          </p:nvPr>
        </p:nvSpPr>
        <p:spPr/>
        <p:txBody>
          <a:bodyPr>
            <a:normAutofit fontScale="92500"/>
          </a:bodyPr>
          <a:lstStyle/>
          <a:p>
            <a:r>
              <a:rPr lang="en-US" sz="4000" b="1" dirty="0"/>
              <a:t>Grants</a:t>
            </a:r>
          </a:p>
          <a:p>
            <a:pPr lvl="1"/>
            <a:r>
              <a:rPr lang="en-US" dirty="0"/>
              <a:t>Complete the FAFSA to apply for federal grants such as:</a:t>
            </a:r>
          </a:p>
          <a:p>
            <a:pPr lvl="2"/>
            <a:r>
              <a:rPr lang="en-US" sz="1900" dirty="0"/>
              <a:t>Pell (financial need)</a:t>
            </a:r>
          </a:p>
          <a:p>
            <a:pPr lvl="2"/>
            <a:r>
              <a:rPr lang="en-US" sz="1900" dirty="0"/>
              <a:t>SEOG (Pell eligible who demonstrate the most financial need)</a:t>
            </a:r>
          </a:p>
          <a:p>
            <a:pPr lvl="2"/>
            <a:r>
              <a:rPr lang="en-US" sz="1900" dirty="0"/>
              <a:t>ACG (1</a:t>
            </a:r>
            <a:r>
              <a:rPr lang="en-US" sz="1900" baseline="30000" dirty="0"/>
              <a:t>st</a:t>
            </a:r>
            <a:r>
              <a:rPr lang="en-US" sz="1900" dirty="0"/>
              <a:t> and 2</a:t>
            </a:r>
            <a:r>
              <a:rPr lang="en-US" sz="1900" baseline="30000" dirty="0"/>
              <a:t>nd</a:t>
            </a:r>
            <a:r>
              <a:rPr lang="en-US" sz="1900" dirty="0"/>
              <a:t> year Pell eligible students who graduate from a rigorous high school curriculum) (2</a:t>
            </a:r>
            <a:r>
              <a:rPr lang="en-US" sz="1900" baseline="30000" dirty="0"/>
              <a:t>nd</a:t>
            </a:r>
            <a:r>
              <a:rPr lang="en-US" sz="1900" dirty="0"/>
              <a:t> year maintain 3.0 cum.)</a:t>
            </a:r>
          </a:p>
          <a:p>
            <a:pPr lvl="2"/>
            <a:r>
              <a:rPr lang="en-US" sz="1900" dirty="0"/>
              <a:t>SMART (3</a:t>
            </a:r>
            <a:r>
              <a:rPr lang="en-US" sz="1900" baseline="30000" dirty="0"/>
              <a:t>rd</a:t>
            </a:r>
            <a:r>
              <a:rPr lang="en-US" sz="1900" dirty="0"/>
              <a:t> and 4</a:t>
            </a:r>
            <a:r>
              <a:rPr lang="en-US" sz="1900" baseline="30000" dirty="0"/>
              <a:t>th</a:t>
            </a:r>
            <a:r>
              <a:rPr lang="en-US" sz="1900" dirty="0"/>
              <a:t> year Pell eligible in physical, life, or computer science; math; technology; engineering.  Maintain 3.0)</a:t>
            </a:r>
          </a:p>
          <a:p>
            <a:pPr lvl="2"/>
            <a:r>
              <a:rPr lang="en-US" sz="1900" dirty="0"/>
              <a:t>TEACH ( intend to teach in school that serves low income families)</a:t>
            </a:r>
          </a:p>
          <a:p>
            <a:pPr lvl="1"/>
            <a:r>
              <a:rPr lang="en-US" dirty="0"/>
              <a:t>Check </a:t>
            </a:r>
            <a:r>
              <a:rPr lang="en-US" u="sng" dirty="0"/>
              <a:t>nassgap.org</a:t>
            </a:r>
            <a:r>
              <a:rPr lang="en-US" dirty="0"/>
              <a:t> for agencies in the state of Ohio which offer grants</a:t>
            </a:r>
          </a:p>
          <a:p>
            <a:pPr lvl="1"/>
            <a:r>
              <a:rPr lang="en-US" dirty="0"/>
              <a:t>Check with the colleges in which your child is applying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 for Financial Aid</a:t>
            </a:r>
          </a:p>
        </p:txBody>
      </p:sp>
      <p:sp>
        <p:nvSpPr>
          <p:cNvPr id="3" name="Content Placeholder 2"/>
          <p:cNvSpPr>
            <a:spLocks noGrp="1"/>
          </p:cNvSpPr>
          <p:nvPr>
            <p:ph idx="1"/>
          </p:nvPr>
        </p:nvSpPr>
        <p:spPr/>
        <p:txBody>
          <a:bodyPr>
            <a:normAutofit/>
          </a:bodyPr>
          <a:lstStyle/>
          <a:p>
            <a:r>
              <a:rPr lang="en-US" sz="4000" u="sng" dirty="0"/>
              <a:t>studentaid.ed.gov</a:t>
            </a:r>
          </a:p>
          <a:p>
            <a:endParaRPr lang="en-US" sz="2400" dirty="0"/>
          </a:p>
          <a:p>
            <a:pPr lvl="1"/>
            <a:r>
              <a:rPr lang="en-US" dirty="0"/>
              <a:t>Find out if your state provides grants</a:t>
            </a:r>
          </a:p>
          <a:p>
            <a:pPr lvl="1">
              <a:buNone/>
            </a:pPr>
            <a:endParaRPr lang="en-US" dirty="0"/>
          </a:p>
          <a:p>
            <a:pPr lvl="1"/>
            <a:r>
              <a:rPr lang="en-US" dirty="0"/>
              <a:t>Learn more about TEACH grant eligibility requirements</a:t>
            </a:r>
          </a:p>
          <a:p>
            <a:pPr lvl="1">
              <a:buNone/>
            </a:pPr>
            <a:endParaRPr lang="en-US" dirty="0"/>
          </a:p>
          <a:p>
            <a:pPr lvl="1">
              <a:buNone/>
            </a:pPr>
            <a:r>
              <a:rPr lang="en-US" dirty="0"/>
              <a:t>*** Most grants are awarded to those with need who apply first (FAFSA)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 for Financial Aid</a:t>
            </a:r>
          </a:p>
        </p:txBody>
      </p:sp>
      <p:sp>
        <p:nvSpPr>
          <p:cNvPr id="3" name="Content Placeholder 2"/>
          <p:cNvSpPr>
            <a:spLocks noGrp="1"/>
          </p:cNvSpPr>
          <p:nvPr>
            <p:ph idx="1"/>
          </p:nvPr>
        </p:nvSpPr>
        <p:spPr/>
        <p:txBody>
          <a:bodyPr>
            <a:normAutofit fontScale="85000" lnSpcReduction="10000"/>
          </a:bodyPr>
          <a:lstStyle/>
          <a:p>
            <a:r>
              <a:rPr lang="en-US" sz="3600" b="1" dirty="0"/>
              <a:t>Loans</a:t>
            </a:r>
          </a:p>
          <a:p>
            <a:pPr lvl="1"/>
            <a:r>
              <a:rPr lang="en-US" dirty="0"/>
              <a:t>Consider loans carefully because they need to be paid back (usually with interest)</a:t>
            </a:r>
          </a:p>
          <a:p>
            <a:pPr lvl="3">
              <a:buNone/>
            </a:pPr>
            <a:r>
              <a:rPr lang="en-US" dirty="0"/>
              <a:t>Federal student loans:</a:t>
            </a:r>
          </a:p>
          <a:p>
            <a:pPr lvl="3">
              <a:buNone/>
            </a:pPr>
            <a:r>
              <a:rPr lang="en-US" dirty="0"/>
              <a:t>	* Stafford – most popular</a:t>
            </a:r>
          </a:p>
          <a:p>
            <a:pPr lvl="3">
              <a:buNone/>
            </a:pPr>
            <a:r>
              <a:rPr lang="en-US" dirty="0"/>
              <a:t>		Subsidized – financial need, government pays interest while in 		college at least half time</a:t>
            </a:r>
          </a:p>
          <a:p>
            <a:pPr lvl="3">
              <a:buNone/>
            </a:pPr>
            <a:r>
              <a:rPr lang="en-US" dirty="0"/>
              <a:t>		Unsubsidized – responsible for interest accrued while in college, 		can choose to pay while in or when repayment begins</a:t>
            </a:r>
          </a:p>
          <a:p>
            <a:pPr lvl="3">
              <a:buNone/>
            </a:pPr>
            <a:r>
              <a:rPr lang="en-US" dirty="0"/>
              <a:t>	* Perkins (exceptional financial need, government pays the interest while student is in college)</a:t>
            </a:r>
          </a:p>
          <a:p>
            <a:pPr lvl="3">
              <a:buNone/>
            </a:pPr>
            <a:r>
              <a:rPr lang="en-US" dirty="0"/>
              <a:t>Federal loans for parents: PLUS – parent’s subject to credit check</a:t>
            </a:r>
          </a:p>
          <a:p>
            <a:pPr lvl="3">
              <a:buNone/>
            </a:pPr>
            <a:r>
              <a:rPr lang="en-US" dirty="0"/>
              <a:t>Private loans</a:t>
            </a:r>
          </a:p>
          <a:p>
            <a:pPr lvl="3">
              <a:buNone/>
            </a:pPr>
            <a:endParaRPr lang="en-US" dirty="0"/>
          </a:p>
          <a:p>
            <a:pPr lvl="3">
              <a:buNone/>
            </a:pPr>
            <a:r>
              <a:rPr lang="en-US" dirty="0"/>
              <a:t>*</a:t>
            </a:r>
            <a:r>
              <a:rPr lang="en-US" sz="2800" b="1" dirty="0">
                <a:latin typeface="Amienne" pitchFamily="82" charset="0"/>
              </a:rPr>
              <a:t>Learn more about this at the Financial Aid Meeting</a:t>
            </a:r>
            <a:endParaRPr lang="en-US" dirty="0">
              <a:latin typeface="Amienne" pitchFamily="82"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 for Financial Aid</a:t>
            </a:r>
          </a:p>
        </p:txBody>
      </p:sp>
      <p:sp>
        <p:nvSpPr>
          <p:cNvPr id="3" name="Content Placeholder 2"/>
          <p:cNvSpPr>
            <a:spLocks noGrp="1"/>
          </p:cNvSpPr>
          <p:nvPr>
            <p:ph idx="1"/>
          </p:nvPr>
        </p:nvSpPr>
        <p:spPr/>
        <p:txBody>
          <a:bodyPr>
            <a:normAutofit/>
          </a:bodyPr>
          <a:lstStyle/>
          <a:p>
            <a:r>
              <a:rPr lang="en-US" dirty="0"/>
              <a:t>Determine how much aid is needed</a:t>
            </a:r>
          </a:p>
          <a:p>
            <a:pPr lvl="1"/>
            <a:r>
              <a:rPr lang="en-US" dirty="0"/>
              <a:t>Review costs</a:t>
            </a:r>
          </a:p>
          <a:p>
            <a:pPr lvl="2"/>
            <a:r>
              <a:rPr lang="en-US" dirty="0"/>
              <a:t>Tuition</a:t>
            </a:r>
          </a:p>
          <a:p>
            <a:pPr lvl="2"/>
            <a:r>
              <a:rPr lang="en-US" dirty="0"/>
              <a:t>Room and board</a:t>
            </a:r>
          </a:p>
          <a:p>
            <a:pPr lvl="2"/>
            <a:r>
              <a:rPr lang="en-US" dirty="0"/>
              <a:t>Books</a:t>
            </a:r>
          </a:p>
          <a:p>
            <a:pPr lvl="2"/>
            <a:r>
              <a:rPr lang="en-US" dirty="0"/>
              <a:t>Transportation</a:t>
            </a:r>
          </a:p>
          <a:p>
            <a:pPr lvl="1"/>
            <a:r>
              <a:rPr lang="en-US" dirty="0"/>
              <a:t>Set up a budget your child can live with</a:t>
            </a:r>
          </a:p>
          <a:p>
            <a:pPr lvl="1">
              <a:buNone/>
            </a:pPr>
            <a:endParaRPr lang="en-US" dirty="0"/>
          </a:p>
          <a:p>
            <a:r>
              <a:rPr lang="en-US" dirty="0"/>
              <a:t>Consider other ways to pay for college</a:t>
            </a:r>
          </a:p>
          <a:p>
            <a:pPr lvl="2"/>
            <a:r>
              <a:rPr lang="en-US" dirty="0"/>
              <a:t>Work-Study, Part-time job, Paid internship, Savings</a:t>
            </a:r>
          </a:p>
          <a:p>
            <a:pPr lvl="2">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 for Financial Aid</a:t>
            </a:r>
          </a:p>
        </p:txBody>
      </p:sp>
      <p:sp>
        <p:nvSpPr>
          <p:cNvPr id="3" name="Content Placeholder 2"/>
          <p:cNvSpPr>
            <a:spLocks noGrp="1"/>
          </p:cNvSpPr>
          <p:nvPr>
            <p:ph idx="1"/>
          </p:nvPr>
        </p:nvSpPr>
        <p:spPr/>
        <p:txBody>
          <a:bodyPr/>
          <a:lstStyle/>
          <a:p>
            <a:r>
              <a:rPr lang="en-US" dirty="0"/>
              <a:t>Federal Work Study – does not need to be repaid.  Provides funds that students earn through part-time employment to assist them in financing the cost of college.  Typically on campus or at a private organization off campus.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Important!</a:t>
            </a:r>
          </a:p>
        </p:txBody>
      </p:sp>
      <p:sp>
        <p:nvSpPr>
          <p:cNvPr id="3" name="Content Placeholder 2"/>
          <p:cNvSpPr>
            <a:spLocks noGrp="1"/>
          </p:cNvSpPr>
          <p:nvPr>
            <p:ph idx="1"/>
          </p:nvPr>
        </p:nvSpPr>
        <p:spPr/>
        <p:txBody>
          <a:bodyPr>
            <a:normAutofit/>
          </a:bodyPr>
          <a:lstStyle/>
          <a:p>
            <a:r>
              <a:rPr lang="en-US" sz="4000" i="1" dirty="0"/>
              <a:t>Don’t wait until the last minute!</a:t>
            </a:r>
          </a:p>
          <a:p>
            <a:endParaRPr lang="en-US" sz="2000" i="1" dirty="0"/>
          </a:p>
          <a:p>
            <a:r>
              <a:rPr lang="en-US" sz="4000" i="1" dirty="0"/>
              <a:t>Stay positive!</a:t>
            </a:r>
          </a:p>
          <a:p>
            <a:endParaRPr lang="en-US" sz="2000" i="1" dirty="0"/>
          </a:p>
          <a:p>
            <a:r>
              <a:rPr lang="en-US" sz="4000" i="1" dirty="0"/>
              <a:t>Relax!</a:t>
            </a:r>
          </a:p>
          <a:p>
            <a:endParaRPr lang="en-US" sz="2000" i="1" dirty="0"/>
          </a:p>
          <a:p>
            <a:r>
              <a:rPr lang="en-US" sz="4000" i="1" dirty="0"/>
              <a:t>Ask if you have questions!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 Expectations Early</a:t>
            </a:r>
          </a:p>
        </p:txBody>
      </p:sp>
      <p:sp>
        <p:nvSpPr>
          <p:cNvPr id="3" name="Content Placeholder 2"/>
          <p:cNvSpPr>
            <a:spLocks noGrp="1"/>
          </p:cNvSpPr>
          <p:nvPr>
            <p:ph idx="1"/>
          </p:nvPr>
        </p:nvSpPr>
        <p:spPr/>
        <p:txBody>
          <a:bodyPr>
            <a:normAutofit/>
          </a:bodyPr>
          <a:lstStyle/>
          <a:p>
            <a:r>
              <a:rPr lang="en-US" dirty="0"/>
              <a:t>Help your child set academic goals.</a:t>
            </a:r>
          </a:p>
          <a:p>
            <a:pPr lvl="1"/>
            <a:r>
              <a:rPr lang="en-US" dirty="0"/>
              <a:t>Set GPA goal, targeting a minimum of a 3.0</a:t>
            </a:r>
          </a:p>
          <a:p>
            <a:r>
              <a:rPr lang="en-US" dirty="0"/>
              <a:t>Voice your expectations to your child</a:t>
            </a:r>
          </a:p>
          <a:p>
            <a:pPr lvl="1"/>
            <a:r>
              <a:rPr lang="en-US" dirty="0"/>
              <a:t>“When you go to college…”</a:t>
            </a:r>
          </a:p>
          <a:p>
            <a:pPr lvl="1"/>
            <a:r>
              <a:rPr lang="en-US" dirty="0"/>
              <a:t>“That could be a good field for you to pursue.”</a:t>
            </a:r>
          </a:p>
          <a:p>
            <a:r>
              <a:rPr lang="en-US" dirty="0"/>
              <a:t>Help your child maintain academic records containing report cards, records of standardized tests, honors and awards received, and extracurricular activities.</a:t>
            </a:r>
          </a:p>
          <a:p>
            <a:pPr lvl="1">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Prepare Academically</a:t>
            </a:r>
          </a:p>
        </p:txBody>
      </p:sp>
      <p:sp>
        <p:nvSpPr>
          <p:cNvPr id="3" name="Content Placeholder 2"/>
          <p:cNvSpPr>
            <a:spLocks noGrp="1"/>
          </p:cNvSpPr>
          <p:nvPr>
            <p:ph idx="1"/>
          </p:nvPr>
        </p:nvSpPr>
        <p:spPr/>
        <p:txBody>
          <a:bodyPr/>
          <a:lstStyle/>
          <a:p>
            <a:pPr>
              <a:buNone/>
            </a:pPr>
            <a:r>
              <a:rPr lang="en-US" dirty="0"/>
              <a:t>	It is NOT better to take “easy” classes in high school to get better grades.  Taking “hard” classes in high school not only looks good on a transcript, it helps better prepare students for college.  Colleges don’t look only at GPA, they look at which classes students earned credit.  Meeting high school requirements alone will not prepare students for college.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Prepare Academically</a:t>
            </a:r>
          </a:p>
        </p:txBody>
      </p:sp>
      <p:sp>
        <p:nvSpPr>
          <p:cNvPr id="3" name="Content Placeholder 2"/>
          <p:cNvSpPr>
            <a:spLocks noGrp="1"/>
          </p:cNvSpPr>
          <p:nvPr>
            <p:ph idx="1"/>
          </p:nvPr>
        </p:nvSpPr>
        <p:spPr/>
        <p:txBody>
          <a:bodyPr/>
          <a:lstStyle/>
          <a:p>
            <a:r>
              <a:rPr lang="en-US" dirty="0"/>
              <a:t>Help your child develop good study skills</a:t>
            </a:r>
          </a:p>
          <a:p>
            <a:pPr lvl="1"/>
            <a:r>
              <a:rPr lang="en-US" sz="2400" dirty="0"/>
              <a:t>Outlines, notes, focus on BOLD print (experiment to see which process works best for your child)</a:t>
            </a:r>
          </a:p>
          <a:p>
            <a:r>
              <a:rPr lang="en-US" dirty="0"/>
              <a:t>Monitor your child’s academic progress and encourage your child to enroll in challenging courses</a:t>
            </a:r>
          </a:p>
          <a:p>
            <a:pPr lvl="1"/>
            <a:r>
              <a:rPr lang="en-US" sz="2400" dirty="0"/>
              <a:t>Challenging courses have prerequisites.  These prerequisite courses must be completed and passed prior to moving on to more challenging courses.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Prepare Academically</a:t>
            </a:r>
          </a:p>
        </p:txBody>
      </p:sp>
      <p:sp>
        <p:nvSpPr>
          <p:cNvPr id="3" name="Content Placeholder 2"/>
          <p:cNvSpPr>
            <a:spLocks noGrp="1"/>
          </p:cNvSpPr>
          <p:nvPr>
            <p:ph idx="1"/>
          </p:nvPr>
        </p:nvSpPr>
        <p:spPr>
          <a:xfrm>
            <a:off x="457200" y="1524000"/>
            <a:ext cx="8229600" cy="4785360"/>
          </a:xfrm>
        </p:spPr>
        <p:txBody>
          <a:bodyPr>
            <a:normAutofit fontScale="92500"/>
          </a:bodyPr>
          <a:lstStyle/>
          <a:p>
            <a:r>
              <a:rPr lang="en-US" dirty="0"/>
              <a:t>Holgate High School/State of Ohio Graduation Requirements</a:t>
            </a:r>
          </a:p>
          <a:p>
            <a:pPr lvl="1"/>
            <a:r>
              <a:rPr lang="en-US" dirty="0"/>
              <a:t>English	   4 units</a:t>
            </a:r>
          </a:p>
          <a:p>
            <a:pPr lvl="1"/>
            <a:r>
              <a:rPr lang="en-US" dirty="0"/>
              <a:t>Health		   ½ unit</a:t>
            </a:r>
          </a:p>
          <a:p>
            <a:pPr lvl="1"/>
            <a:r>
              <a:rPr lang="en-US" dirty="0"/>
              <a:t>Mathematics	   4 units	(must include Algebra II)</a:t>
            </a:r>
          </a:p>
          <a:p>
            <a:pPr lvl="1"/>
            <a:r>
              <a:rPr lang="en-US" dirty="0"/>
              <a:t>Phys. Ed.	   ½ unit            (unless waiver is completed                        </a:t>
            </a:r>
          </a:p>
          <a:p>
            <a:pPr marL="585216" lvl="1" indent="0">
              <a:buNone/>
            </a:pPr>
            <a:r>
              <a:rPr lang="en-US" dirty="0"/>
              <a:t>                                                                  and requirements met)</a:t>
            </a:r>
          </a:p>
          <a:p>
            <a:pPr lvl="1"/>
            <a:r>
              <a:rPr lang="en-US" dirty="0"/>
              <a:t>Social Studies	   3 units	(American/World History &amp; American Government)</a:t>
            </a:r>
          </a:p>
          <a:p>
            <a:pPr lvl="1"/>
            <a:r>
              <a:rPr lang="en-US" dirty="0"/>
              <a:t>Science	   3 units	(Physical, Biology, and 1 unit of advanced study)</a:t>
            </a:r>
          </a:p>
          <a:p>
            <a:pPr lvl="1"/>
            <a:r>
              <a:rPr lang="en-US" dirty="0"/>
              <a:t>Fine Art, Foreign Language, Business /Tech         1 unit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Typical Schedule of a College Bound Student at Holgate</a:t>
            </a:r>
          </a:p>
        </p:txBody>
      </p:sp>
      <p:sp>
        <p:nvSpPr>
          <p:cNvPr id="3" name="Content Placeholder 2"/>
          <p:cNvSpPr>
            <a:spLocks noGrp="1"/>
          </p:cNvSpPr>
          <p:nvPr>
            <p:ph idx="1"/>
          </p:nvPr>
        </p:nvSpPr>
        <p:spPr/>
        <p:txBody>
          <a:bodyPr>
            <a:normAutofit fontScale="92500" lnSpcReduction="20000"/>
          </a:bodyPr>
          <a:lstStyle/>
          <a:p>
            <a:r>
              <a:rPr lang="en-US" dirty="0"/>
              <a:t>Freshman year</a:t>
            </a:r>
          </a:p>
          <a:p>
            <a:pPr lvl="1"/>
            <a:r>
              <a:rPr lang="en-US" dirty="0"/>
              <a:t>English 9, Physical Science, American History, Phys. Ed., Health, Algebra I, Spanish I, Fine Art, 1 additional elective/unit</a:t>
            </a:r>
          </a:p>
          <a:p>
            <a:r>
              <a:rPr lang="en-US" dirty="0"/>
              <a:t>Sophomore year</a:t>
            </a:r>
          </a:p>
          <a:p>
            <a:pPr lvl="1"/>
            <a:r>
              <a:rPr lang="en-US" dirty="0"/>
              <a:t>English 10, Biology, World History, Geometry, Spanish II, Fine Art, 2 additional electives/units</a:t>
            </a:r>
          </a:p>
          <a:p>
            <a:r>
              <a:rPr lang="en-US" dirty="0"/>
              <a:t>Junior year</a:t>
            </a:r>
          </a:p>
          <a:p>
            <a:pPr lvl="1"/>
            <a:r>
              <a:rPr lang="en-US" dirty="0"/>
              <a:t>Junior English, Advanced Science unit, American Government/Macroeconomics, Algebra II, Spanish III, Fine Art,  2 additional electives /units</a:t>
            </a:r>
          </a:p>
          <a:p>
            <a:r>
              <a:rPr lang="en-US" dirty="0"/>
              <a:t>Senior year</a:t>
            </a:r>
          </a:p>
          <a:p>
            <a:pPr lvl="1"/>
            <a:r>
              <a:rPr lang="en-US" dirty="0"/>
              <a:t>Senior English, Advanced Science unit, Advanced Math unit, Spanish IV, Fine Art,  3 additional electives/units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CCP (College Credit Plus)</a:t>
            </a:r>
          </a:p>
        </p:txBody>
      </p:sp>
      <p:sp>
        <p:nvSpPr>
          <p:cNvPr id="3" name="Content Placeholder 2"/>
          <p:cNvSpPr>
            <a:spLocks noGrp="1"/>
          </p:cNvSpPr>
          <p:nvPr>
            <p:ph idx="1"/>
          </p:nvPr>
        </p:nvSpPr>
        <p:spPr/>
        <p:txBody>
          <a:bodyPr>
            <a:normAutofit/>
          </a:bodyPr>
          <a:lstStyle/>
          <a:p>
            <a:r>
              <a:rPr lang="en-US" dirty="0"/>
              <a:t>Many students take college classes for high school and college credit.</a:t>
            </a:r>
          </a:p>
          <a:p>
            <a:pPr lvl="1"/>
            <a:r>
              <a:rPr lang="en-US" dirty="0"/>
              <a:t>Must meet program requirements</a:t>
            </a:r>
          </a:p>
          <a:p>
            <a:pPr lvl="1"/>
            <a:r>
              <a:rPr lang="en-US" dirty="0"/>
              <a:t>Must be accepted into a college</a:t>
            </a:r>
          </a:p>
          <a:p>
            <a:r>
              <a:rPr lang="en-US" dirty="0"/>
              <a:t>There are many credits that will transfer to any state college/university in the state of Ohio (TAG courses)</a:t>
            </a:r>
          </a:p>
          <a:p>
            <a:r>
              <a:rPr lang="en-US" dirty="0"/>
              <a:t>Saves money</a:t>
            </a:r>
          </a:p>
          <a:p>
            <a:r>
              <a:rPr lang="en-US" dirty="0"/>
              <a:t>There are also some risks of participation</a:t>
            </a:r>
          </a:p>
          <a:p>
            <a:pPr lvl="2"/>
            <a:r>
              <a:rPr lang="en-US" dirty="0"/>
              <a:t>Find out more at the CCP meeting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Preparing for Standardized Tests</a:t>
            </a:r>
          </a:p>
        </p:txBody>
      </p:sp>
      <p:sp>
        <p:nvSpPr>
          <p:cNvPr id="3" name="Content Placeholder 2"/>
          <p:cNvSpPr>
            <a:spLocks noGrp="1"/>
          </p:cNvSpPr>
          <p:nvPr>
            <p:ph idx="1"/>
          </p:nvPr>
        </p:nvSpPr>
        <p:spPr/>
        <p:txBody>
          <a:bodyPr/>
          <a:lstStyle/>
          <a:p>
            <a:r>
              <a:rPr lang="en-US" dirty="0"/>
              <a:t>Help your child register and prepare for taking standardized tests</a:t>
            </a:r>
          </a:p>
          <a:p>
            <a:pPr lvl="2"/>
            <a:r>
              <a:rPr lang="en-US" dirty="0"/>
              <a:t>PSAT (pretest for SAT is optional at a cost for 11</a:t>
            </a:r>
            <a:r>
              <a:rPr lang="en-US" baseline="30000" dirty="0"/>
              <a:t>th</a:t>
            </a:r>
            <a:r>
              <a:rPr lang="en-US" dirty="0"/>
              <a:t> graders).  PSAT is also the qualifying test for National Merit Scholarships.</a:t>
            </a:r>
          </a:p>
          <a:p>
            <a:pPr lvl="2"/>
            <a:r>
              <a:rPr lang="en-US" dirty="0"/>
              <a:t>ACT</a:t>
            </a:r>
          </a:p>
          <a:p>
            <a:pPr lvl="2"/>
            <a:r>
              <a:rPr lang="en-US" dirty="0"/>
              <a:t>SAT (Not as widely used college admission test)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312</TotalTime>
  <Words>1720</Words>
  <Application>Microsoft Office PowerPoint</Application>
  <PresentationFormat>On-screen Show (4:3)</PresentationFormat>
  <Paragraphs>206</Paragraphs>
  <Slides>27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vt:i4>
      </vt:variant>
    </vt:vector>
  </HeadingPairs>
  <TitlesOfParts>
    <vt:vector size="36" baseType="lpstr">
      <vt:lpstr>Amienne</vt:lpstr>
      <vt:lpstr>Arnprior</vt:lpstr>
      <vt:lpstr>Book Antiqua</vt:lpstr>
      <vt:lpstr>Calibri</vt:lpstr>
      <vt:lpstr>Lucida Sans</vt:lpstr>
      <vt:lpstr>Wingdings</vt:lpstr>
      <vt:lpstr>Wingdings 2</vt:lpstr>
      <vt:lpstr>Wingdings 3</vt:lpstr>
      <vt:lpstr>Apex</vt:lpstr>
      <vt:lpstr>College Prep for Parents</vt:lpstr>
      <vt:lpstr>How to Prepare for College</vt:lpstr>
      <vt:lpstr>Set Expectations Early</vt:lpstr>
      <vt:lpstr>Prepare Academically</vt:lpstr>
      <vt:lpstr>Prepare Academically</vt:lpstr>
      <vt:lpstr>Prepare Academically</vt:lpstr>
      <vt:lpstr>Example Typical Schedule of a College Bound Student at Holgate</vt:lpstr>
      <vt:lpstr>CCP (College Credit Plus)</vt:lpstr>
      <vt:lpstr>Preparing for Standardized Tests</vt:lpstr>
      <vt:lpstr>Prepare for Standardized Tests</vt:lpstr>
      <vt:lpstr>Prepare for Standardized Tests</vt:lpstr>
      <vt:lpstr>Aim Toward a Career</vt:lpstr>
      <vt:lpstr>Research Colleges</vt:lpstr>
      <vt:lpstr>Research Colleges</vt:lpstr>
      <vt:lpstr>Research Colleges</vt:lpstr>
      <vt:lpstr>Apply to College</vt:lpstr>
      <vt:lpstr>Apply to College</vt:lpstr>
      <vt:lpstr>Apply to College</vt:lpstr>
      <vt:lpstr>Apply for Financial Aid</vt:lpstr>
      <vt:lpstr>Apply for Financial Aid</vt:lpstr>
      <vt:lpstr>Apply for Financial Aid</vt:lpstr>
      <vt:lpstr>Apply for Financial Aid</vt:lpstr>
      <vt:lpstr>Apply for Financial Aid</vt:lpstr>
      <vt:lpstr>Apply for Financial Aid</vt:lpstr>
      <vt:lpstr>Apply for Financial Aid</vt:lpstr>
      <vt:lpstr>Apply for Financial Aid</vt:lpstr>
      <vt:lpstr>Most Important!</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Prep for Parents</dc:title>
  <dc:creator>Beth Peck</dc:creator>
  <cp:lastModifiedBy>Beth Peck</cp:lastModifiedBy>
  <cp:revision>44</cp:revision>
  <dcterms:created xsi:type="dcterms:W3CDTF">2010-10-25T13:05:41Z</dcterms:created>
  <dcterms:modified xsi:type="dcterms:W3CDTF">2019-10-01T16:31:23Z</dcterms:modified>
</cp:coreProperties>
</file>